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1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Days on market</c:v>
                </c:pt>
              </c:strCache>
            </c:strRef>
          </c:tx>
          <c:spPr>
            <a:solidFill>
              <a:srgbClr val="FF5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B1A16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At market value</c:v>
                  </c:pt>
                  <c:pt idx="1">
                    <c:v>5% over</c:v>
                  </c:pt>
                  <c:pt idx="2">
                    <c:v>10% over</c:v>
                  </c:pt>
                  <c:pt idx="3">
                    <c:v>15% over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</c:v>
                </c:pt>
                <c:pt idx="1">
                  <c:v>34</c:v>
                </c:pt>
                <c:pt idx="2">
                  <c:v>62</c:v>
                </c:pt>
                <c:pt idx="3">
                  <c:v>97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B1A16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7534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6350" cap="flat">
              <a:solidFill>
                <a:srgbClr val="E5E1DA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C887F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25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BFAF8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Opening: confirm the agenda, then ask two questions before presenting anything: 'What matters most to you in this sale?' and 'Where are you hoping to be, and by when?' Their answers tell you which slides to emphasize.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Marketing: when you reach the video slide, show one example on your phone — a 9:16 tour from a recent listing. Sellers hire what they can see.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Close: present the timeline, confirm the list date, and ask for the signature. If they hesitate, ask what specifically they want to think over — then address that item directly.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Market section: present the CMA as a story, not a spreadsheet. Closed comps say what buyers actually paid; actives are the competition; expireds show what overpricing costs.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Pricing: state the range, then pause and let the sellers respond. Whatever the first reaction is, acknowledge it before defending the number.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1A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777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FF5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LISTING PRESENTATION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1143000"/>
            <a:ext cx="5852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[Property Address]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502920" y="26060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8D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[Seller Name(s)]  ·  [Date]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02920" y="3977640"/>
            <a:ext cx="4572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[Agent Name]</a:t>
            </a:r>
            <a:endParaRPr lang="en-US" sz="1400" dirty="0"/>
          </a:p>
          <a:p>
            <a:pPr indent="0" marL="0">
              <a:buNone/>
            </a:pPr>
            <a:r>
              <a:rPr lang="en-US" sz="1100" dirty="0">
                <a:solidFill>
                  <a:srgbClr val="D8D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[Brokerage]  ·  License #[XXXXX]</a:t>
            </a:r>
            <a:endParaRPr lang="en-US" sz="1400" dirty="0"/>
          </a:p>
          <a:p>
            <a:pPr indent="0" marL="0">
              <a:buNone/>
            </a:pPr>
            <a:r>
              <a:rPr lang="en-US" sz="1100" dirty="0">
                <a:solidFill>
                  <a:srgbClr val="D8D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[Phone]  ·  [Email]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675120" y="1371600"/>
            <a:ext cx="1554480" cy="1554480"/>
          </a:xfrm>
          <a:prstGeom prst="ellipse">
            <a:avLst/>
          </a:prstGeom>
          <a:solidFill>
            <a:srgbClr val="2A2823"/>
          </a:solidFill>
          <a:ln w="19050">
            <a:solidFill>
              <a:srgbClr val="FF5A5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675120" y="2011680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C88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Headshot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6446520" y="3291840"/>
            <a:ext cx="2011680" cy="566928"/>
          </a:xfrm>
          <a:prstGeom prst="rect">
            <a:avLst/>
          </a:prstGeom>
          <a:solidFill>
            <a:srgbClr val="2A2823"/>
          </a:solidFill>
          <a:ln w="12700">
            <a:solidFill>
              <a:srgbClr val="3A383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46520" y="3438144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C88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Brokerage logo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475945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PRICING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8229600" y="47594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310896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overpricing costs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502920" y="85953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pattern holds in every market: the further above market value, the longer it sits and the lower it finally closes.</a:t>
            </a:r>
            <a:endParaRPr lang="en-US" sz="1250" dirty="0"/>
          </a:p>
        </p:txBody>
      </p:sp>
      <p:graphicFrame>
        <p:nvGraphicFramePr>
          <p:cNvPr id="7" name="Chart 0" descr=""/>
          <p:cNvGraphicFramePr/>
          <p:nvPr/>
        </p:nvGraphicFramePr>
        <p:xfrm>
          <a:off x="502920" y="1371600"/>
          <a:ext cx="4937760" cy="2971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8" name="Text 5"/>
          <p:cNvSpPr/>
          <p:nvPr/>
        </p:nvSpPr>
        <p:spPr>
          <a:xfrm>
            <a:off x="502920" y="4389120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C88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Illustrative pattern. Replace with your MLS data if your board publishes it.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5806440" y="1463040"/>
            <a:ext cx="2834640" cy="2834640"/>
          </a:xfrm>
          <a:prstGeom prst="rect">
            <a:avLst/>
          </a:prstGeom>
          <a:solidFill>
            <a:srgbClr val="FFF1F1"/>
          </a:solidFill>
          <a:ln w="12700">
            <a:solidFill>
              <a:srgbClr val="F4C9CA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035040" y="1691640"/>
            <a:ext cx="23774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1A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first 14 days decide it.</a:t>
            </a:r>
            <a:endParaRPr lang="en-US" sz="1300" dirty="0"/>
          </a:p>
          <a:p>
            <a:pPr indent="0" marL="0">
              <a:buNone/>
            </a:pPr>
            <a:r>
              <a:rPr lang="en-US" sz="11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Showings and saves peak in week one. A price the market rejects early turns into silence, and silence turns into a price cut from a weaker position.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B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475945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MARKETING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8229600" y="47594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310896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Marketing plan 1 · Reach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502920" y="85953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buyers will find [Property Address] in the first 24 hours.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02920" y="1417320"/>
            <a:ext cx="397764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704088" y="1554480"/>
            <a:ext cx="3566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MLS launch</a:t>
            </a:r>
            <a:endParaRPr lang="en-US" sz="1300" dirty="0"/>
          </a:p>
          <a:p>
            <a:pPr indent="0" marL="0">
              <a:buNone/>
            </a:pPr>
            <a:r>
              <a:rPr lang="en-US" sz="10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before 9 a.m. with full photo set in order and complete, accurate fields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663440" y="1417320"/>
            <a:ext cx="397764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864608" y="1554480"/>
            <a:ext cx="3566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Portal syndication</a:t>
            </a:r>
            <a:endParaRPr lang="en-US" sz="1300" dirty="0"/>
          </a:p>
          <a:p>
            <a:pPr indent="0" marL="0">
              <a:buNone/>
            </a:pPr>
            <a:r>
              <a:rPr lang="en-US" sz="10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Zillow, Realtor.com and Redfin — verified live within 24 hours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02920" y="2880360"/>
            <a:ext cx="397764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704088" y="3017520"/>
            <a:ext cx="3566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Single-property page</a:t>
            </a:r>
            <a:endParaRPr lang="en-US" sz="1300" dirty="0"/>
          </a:p>
          <a:p>
            <a:pPr indent="0" marL="0">
              <a:buNone/>
            </a:pPr>
            <a:r>
              <a:rPr lang="en-US" sz="10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Photos, video, and a showing-request link, used as the destination for every ad and QR code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663440" y="2880360"/>
            <a:ext cx="397764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864608" y="3017520"/>
            <a:ext cx="3566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Professional photography</a:t>
            </a:r>
            <a:endParaRPr lang="en-US" sz="1300" dirty="0"/>
          </a:p>
          <a:p>
            <a:pPr indent="0" marL="0">
              <a:buNone/>
            </a:pPr>
            <a:r>
              <a:rPr lang="en-US" sz="10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20-25 wide-angle shots; exterior, kitchen and primary suite lead the set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475945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MARKETING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8229600" y="47594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310896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Marketing plan 2 · Listing video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502920" y="85953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listing gets three cuts from one shoot — each sized for where buyers actually scroll.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02920" y="1417320"/>
            <a:ext cx="260604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325880" y="1600200"/>
            <a:ext cx="960120" cy="1691640"/>
          </a:xfrm>
          <a:prstGeom prst="rect">
            <a:avLst/>
          </a:prstGeom>
          <a:solidFill>
            <a:srgbClr val="1B1A16"/>
          </a:solidFill>
          <a:ln/>
        </p:spPr>
      </p:sp>
      <p:sp>
        <p:nvSpPr>
          <p:cNvPr id="9" name="Text 7"/>
          <p:cNvSpPr/>
          <p:nvPr/>
        </p:nvSpPr>
        <p:spPr>
          <a:xfrm>
            <a:off x="1325880" y="2308860"/>
            <a:ext cx="960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9:16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85800" y="3429000"/>
            <a:ext cx="2240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Vertical</a:t>
            </a:r>
            <a:endParaRPr lang="en-US" sz="1300" dirty="0"/>
          </a:p>
          <a:p>
            <a:pPr indent="0" marL="0">
              <a:buNone/>
            </a:pPr>
            <a:r>
              <a:rPr lang="en-US" sz="10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Instagram Reels, TikTok, YouTube Shorts — reach beyond saved searches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264408" y="1417320"/>
            <a:ext cx="260604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904488" y="1600200"/>
            <a:ext cx="1325880" cy="1325880"/>
          </a:xfrm>
          <a:prstGeom prst="rect">
            <a:avLst/>
          </a:prstGeom>
          <a:solidFill>
            <a:srgbClr val="1B1A16"/>
          </a:solidFill>
          <a:ln/>
        </p:spPr>
      </p:sp>
      <p:sp>
        <p:nvSpPr>
          <p:cNvPr id="13" name="Text 11"/>
          <p:cNvSpPr/>
          <p:nvPr/>
        </p:nvSpPr>
        <p:spPr>
          <a:xfrm>
            <a:off x="3904488" y="212598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1:1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447288" y="3429000"/>
            <a:ext cx="2240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Square</a:t>
            </a:r>
            <a:endParaRPr lang="en-US" sz="1300" dirty="0"/>
          </a:p>
          <a:p>
            <a:pPr indent="0" marL="0">
              <a:buNone/>
            </a:pPr>
            <a:r>
              <a:rPr lang="en-US" sz="10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 posts and email — holds attention in the scroll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025896" y="1417320"/>
            <a:ext cx="260604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483096" y="1600200"/>
            <a:ext cx="1691640" cy="960120"/>
          </a:xfrm>
          <a:prstGeom prst="rect">
            <a:avLst/>
          </a:prstGeom>
          <a:solidFill>
            <a:srgbClr val="1B1A16"/>
          </a:solidFill>
          <a:ln/>
        </p:spPr>
      </p:sp>
      <p:sp>
        <p:nvSpPr>
          <p:cNvPr id="17" name="Text 15"/>
          <p:cNvSpPr/>
          <p:nvPr/>
        </p:nvSpPr>
        <p:spPr>
          <a:xfrm>
            <a:off x="6483096" y="194310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16:9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208776" y="3429000"/>
            <a:ext cx="2240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Horizontal</a:t>
            </a:r>
            <a:endParaRPr lang="en-US" sz="1300" dirty="0"/>
          </a:p>
          <a:p>
            <a:pPr indent="0" marL="0">
              <a:buNone/>
            </a:pPr>
            <a:r>
              <a:rPr lang="en-US" sz="10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Listing page, YouTube and the single-property site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B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475945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MARKETING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8229600" y="47594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310896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Marketing plan 3 · Events &amp; outreach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502920" y="85953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launch weekend plan and the buyers I already know.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02920" y="1417320"/>
            <a:ext cx="397764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704088" y="16002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Open house schedule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704088" y="1965960"/>
            <a:ext cx="35661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weekend: [Sat date] + [Sun date], [times]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sign-in linked to the property page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Same-day follow-up to every visitor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 with attendance and feedback to you each Monday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54880" y="1417320"/>
            <a:ext cx="388620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956048" y="16002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Database outreach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4956048" y="1965960"/>
            <a:ext cx="34747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Sphere email to [X] contacts before 10 a.m. on launch day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outreach to [X] active buyers matching this home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Just-listed postcards to the [200] nearest homes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Agent-to-agent notice to the top [Neighborhood] buyer agents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475945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TIMELINE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8229600" y="47594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310896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From list date to closing day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502920" y="85953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Customize the dates; the sequence stays the same.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02920" y="1463040"/>
            <a:ext cx="260604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649224" y="1609344"/>
            <a:ext cx="329184" cy="329184"/>
          </a:xfrm>
          <a:prstGeom prst="ellipse">
            <a:avLst/>
          </a:prstGeom>
          <a:solidFill>
            <a:srgbClr val="FF5A5F"/>
          </a:solidFill>
          <a:ln/>
        </p:spPr>
      </p:sp>
      <p:sp>
        <p:nvSpPr>
          <p:cNvPr id="9" name="Text 7"/>
          <p:cNvSpPr/>
          <p:nvPr/>
        </p:nvSpPr>
        <p:spPr>
          <a:xfrm>
            <a:off x="649224" y="160934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069848" y="164592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5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[Date]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9224" y="196596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1A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 complete</a:t>
            </a:r>
            <a:endParaRPr lang="en-US" sz="1200" dirty="0"/>
          </a:p>
          <a:p>
            <a:pPr indent="0" marL="0">
              <a:buNone/>
            </a:pPr>
            <a:r>
              <a:rPr lang="en-US" sz="9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Photos, video, staging, MLS draft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64408" y="1463040"/>
            <a:ext cx="260604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410712" y="1609344"/>
            <a:ext cx="329184" cy="329184"/>
          </a:xfrm>
          <a:prstGeom prst="ellipse">
            <a:avLst/>
          </a:prstGeom>
          <a:solidFill>
            <a:srgbClr val="FF5A5F"/>
          </a:solidFill>
          <a:ln/>
        </p:spPr>
      </p:sp>
      <p:sp>
        <p:nvSpPr>
          <p:cNvPr id="14" name="Text 12"/>
          <p:cNvSpPr/>
          <p:nvPr/>
        </p:nvSpPr>
        <p:spPr>
          <a:xfrm>
            <a:off x="3410712" y="160934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831336" y="164592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5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[Date]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410712" y="196596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1A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on MLS</a:t>
            </a:r>
            <a:endParaRPr lang="en-US" sz="1200" dirty="0"/>
          </a:p>
          <a:p>
            <a:pPr indent="0" marL="0">
              <a:buNone/>
            </a:pPr>
            <a:r>
              <a:rPr lang="en-US" sz="9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day plan executes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025896" y="1463040"/>
            <a:ext cx="260604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172200" y="1609344"/>
            <a:ext cx="329184" cy="329184"/>
          </a:xfrm>
          <a:prstGeom prst="ellipse">
            <a:avLst/>
          </a:prstGeom>
          <a:solidFill>
            <a:srgbClr val="FF5A5F"/>
          </a:solidFill>
          <a:ln/>
        </p:spPr>
      </p:sp>
      <p:sp>
        <p:nvSpPr>
          <p:cNvPr id="19" name="Text 17"/>
          <p:cNvSpPr/>
          <p:nvPr/>
        </p:nvSpPr>
        <p:spPr>
          <a:xfrm>
            <a:off x="6172200" y="160934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592824" y="164592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5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[Wk 1-2]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172200" y="196596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1A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Showings + open houses</a:t>
            </a:r>
            <a:endParaRPr lang="en-US" sz="1200" dirty="0"/>
          </a:p>
          <a:p>
            <a:pPr indent="0" marL="0">
              <a:buNone/>
            </a:pPr>
            <a:r>
              <a:rPr lang="en-US" sz="9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 to you weekly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02920" y="2971800"/>
            <a:ext cx="260604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49224" y="3118104"/>
            <a:ext cx="329184" cy="329184"/>
          </a:xfrm>
          <a:prstGeom prst="ellipse">
            <a:avLst/>
          </a:prstGeom>
          <a:solidFill>
            <a:srgbClr val="FF5A5F"/>
          </a:solidFill>
          <a:ln/>
        </p:spPr>
      </p:sp>
      <p:sp>
        <p:nvSpPr>
          <p:cNvPr id="24" name="Text 22"/>
          <p:cNvSpPr/>
          <p:nvPr/>
        </p:nvSpPr>
        <p:spPr>
          <a:xfrm>
            <a:off x="649224" y="311810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069848" y="315468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5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[Wk 2-4]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49224" y="347472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1A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Offers + negotiation</a:t>
            </a:r>
            <a:endParaRPr lang="en-US" sz="1200" dirty="0"/>
          </a:p>
          <a:p>
            <a:pPr indent="0" marL="0">
              <a:buNone/>
            </a:pPr>
            <a:r>
              <a:rPr lang="en-US" sz="9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Net-proceeds review on every offer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3264408" y="2971800"/>
            <a:ext cx="260604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410712" y="3118104"/>
            <a:ext cx="329184" cy="329184"/>
          </a:xfrm>
          <a:prstGeom prst="ellipse">
            <a:avLst/>
          </a:prstGeom>
          <a:solidFill>
            <a:srgbClr val="FF5A5F"/>
          </a:solidFill>
          <a:ln/>
        </p:spPr>
      </p:sp>
      <p:sp>
        <p:nvSpPr>
          <p:cNvPr id="29" name="Text 27"/>
          <p:cNvSpPr/>
          <p:nvPr/>
        </p:nvSpPr>
        <p:spPr>
          <a:xfrm>
            <a:off x="3410712" y="311810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831336" y="315468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5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[Date]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410712" y="347472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1A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 contract</a:t>
            </a:r>
            <a:endParaRPr lang="en-US" sz="1200" dirty="0"/>
          </a:p>
          <a:p>
            <a:pPr indent="0" marL="0">
              <a:buNone/>
            </a:pPr>
            <a:r>
              <a:rPr lang="en-US" sz="9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Inspection and appraisal window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6025896" y="2971800"/>
            <a:ext cx="260604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6172200" y="3118104"/>
            <a:ext cx="329184" cy="329184"/>
          </a:xfrm>
          <a:prstGeom prst="ellipse">
            <a:avLst/>
          </a:prstGeom>
          <a:solidFill>
            <a:srgbClr val="FF5A5F"/>
          </a:solidFill>
          <a:ln/>
        </p:spPr>
      </p:sp>
      <p:sp>
        <p:nvSpPr>
          <p:cNvPr id="34" name="Text 32"/>
          <p:cNvSpPr/>
          <p:nvPr/>
        </p:nvSpPr>
        <p:spPr>
          <a:xfrm>
            <a:off x="6172200" y="311810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592824" y="315468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5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[Date]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172200" y="347472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1A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</a:t>
            </a:r>
            <a:endParaRPr lang="en-US" sz="1200" dirty="0"/>
          </a:p>
          <a:p>
            <a:pPr indent="0" marL="0">
              <a:buNone/>
            </a:pPr>
            <a:r>
              <a:rPr lang="en-US" sz="9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Keys and proceeds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B1A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5486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FF5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NEXT STEPS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896112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Let's get [Property Address] sold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828800"/>
            <a:ext cx="3977640" cy="822960"/>
          </a:xfrm>
          <a:prstGeom prst="rect">
            <a:avLst/>
          </a:prstGeom>
          <a:solidFill>
            <a:srgbClr val="2A2823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965960"/>
            <a:ext cx="3566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50" kern="0" dirty="0">
                <a:solidFill>
                  <a:srgbClr val="B5B1A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LIST PRICE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85800" y="2212848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$[XXX,XXX]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4663440" y="1828800"/>
            <a:ext cx="3977640" cy="822960"/>
          </a:xfrm>
          <a:prstGeom prst="rect">
            <a:avLst/>
          </a:prstGeom>
          <a:solidFill>
            <a:srgbClr val="2A2823"/>
          </a:solidFill>
          <a:ln/>
        </p:spPr>
      </p:sp>
      <p:sp>
        <p:nvSpPr>
          <p:cNvPr id="9" name="Text 7"/>
          <p:cNvSpPr/>
          <p:nvPr/>
        </p:nvSpPr>
        <p:spPr>
          <a:xfrm>
            <a:off x="4846320" y="1965960"/>
            <a:ext cx="3566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50" kern="0" dirty="0">
                <a:solidFill>
                  <a:srgbClr val="B5B1A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COMMISSION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846320" y="2212848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[X]% total — [split]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502920" y="2816352"/>
            <a:ext cx="3977640" cy="822960"/>
          </a:xfrm>
          <a:prstGeom prst="rect">
            <a:avLst/>
          </a:prstGeom>
          <a:solidFill>
            <a:srgbClr val="2A2823"/>
          </a:solidFill>
          <a:ln/>
        </p:spPr>
      </p:sp>
      <p:sp>
        <p:nvSpPr>
          <p:cNvPr id="12" name="Text 10"/>
          <p:cNvSpPr/>
          <p:nvPr/>
        </p:nvSpPr>
        <p:spPr>
          <a:xfrm>
            <a:off x="685800" y="2953512"/>
            <a:ext cx="3566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50" kern="0" dirty="0">
                <a:solidFill>
                  <a:srgbClr val="B5B1A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TERM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85800" y="3200400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[X] months from [date]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4663440" y="2816352"/>
            <a:ext cx="3977640" cy="822960"/>
          </a:xfrm>
          <a:prstGeom prst="rect">
            <a:avLst/>
          </a:prstGeom>
          <a:solidFill>
            <a:srgbClr val="2A2823"/>
          </a:solidFill>
          <a:ln/>
        </p:spPr>
      </p:sp>
      <p:sp>
        <p:nvSpPr>
          <p:cNvPr id="15" name="Text 13"/>
          <p:cNvSpPr/>
          <p:nvPr/>
        </p:nvSpPr>
        <p:spPr>
          <a:xfrm>
            <a:off x="4846320" y="2953512"/>
            <a:ext cx="3566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50" kern="0" dirty="0">
                <a:solidFill>
                  <a:srgbClr val="B5B1A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TARGET LIVE DATE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846320" y="3200400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[Date]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502920" y="4224528"/>
            <a:ext cx="3566160" cy="0"/>
          </a:xfrm>
          <a:prstGeom prst="line">
            <a:avLst/>
          </a:prstGeom>
          <a:noFill/>
          <a:ln w="12700">
            <a:solidFill>
              <a:srgbClr val="8C887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" y="4297680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C88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Seller signature  ·  Date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754880" y="4224528"/>
            <a:ext cx="3566160" cy="0"/>
          </a:xfrm>
          <a:prstGeom prst="line">
            <a:avLst/>
          </a:prstGeom>
          <a:noFill/>
          <a:ln w="12700">
            <a:solidFill>
              <a:srgbClr val="8C887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54880" y="4297680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C88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signature  ·  Date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475945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AGENDA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8229600" y="47594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310896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we'll cover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502920" y="85953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items, about 30 minutes. Tell me what matters most and we'll start there.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02920" y="1417320"/>
            <a:ext cx="81381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667512" y="1563624"/>
            <a:ext cx="402336" cy="402336"/>
          </a:xfrm>
          <a:prstGeom prst="ellipse">
            <a:avLst/>
          </a:prstGeom>
          <a:solidFill>
            <a:srgbClr val="FF5A5F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563624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280160" y="1508760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Where the market stands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280160" y="1783080"/>
            <a:ext cx="6949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Inventory, prices, and buyer activity in [Neighborhood]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02920" y="2258568"/>
            <a:ext cx="81381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67512" y="2404872"/>
            <a:ext cx="402336" cy="402336"/>
          </a:xfrm>
          <a:prstGeom prst="ellipse">
            <a:avLst/>
          </a:prstGeom>
          <a:solidFill>
            <a:srgbClr val="FF5A5F"/>
          </a:solidFill>
          <a:ln/>
        </p:spPr>
      </p:sp>
      <p:sp>
        <p:nvSpPr>
          <p:cNvPr id="14" name="Text 12"/>
          <p:cNvSpPr/>
          <p:nvPr/>
        </p:nvSpPr>
        <p:spPr>
          <a:xfrm>
            <a:off x="667512" y="240487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280160" y="2350008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your home is worth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280160" y="2624328"/>
            <a:ext cx="6949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Comparable sales, active competition, and the pricing window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02920" y="3099816"/>
            <a:ext cx="81381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67512" y="3246120"/>
            <a:ext cx="402336" cy="402336"/>
          </a:xfrm>
          <a:prstGeom prst="ellipse">
            <a:avLst/>
          </a:prstGeom>
          <a:solidFill>
            <a:srgbClr val="FF5A5F"/>
          </a:solidFill>
          <a:ln/>
        </p:spPr>
      </p:sp>
      <p:sp>
        <p:nvSpPr>
          <p:cNvPr id="19" name="Text 17"/>
          <p:cNvSpPr/>
          <p:nvPr/>
        </p:nvSpPr>
        <p:spPr>
          <a:xfrm>
            <a:off x="667512" y="324612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280160" y="3191256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I market it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280160" y="3465576"/>
            <a:ext cx="6949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MLS, portals, listing video in three formats, open house plan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02920" y="3941064"/>
            <a:ext cx="81381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67512" y="4087368"/>
            <a:ext cx="402336" cy="402336"/>
          </a:xfrm>
          <a:prstGeom prst="ellipse">
            <a:avLst/>
          </a:prstGeom>
          <a:solidFill>
            <a:srgbClr val="FF5A5F"/>
          </a:solidFill>
          <a:ln/>
        </p:spPr>
      </p:sp>
      <p:sp>
        <p:nvSpPr>
          <p:cNvPr id="24" name="Text 22"/>
          <p:cNvSpPr/>
          <p:nvPr/>
        </p:nvSpPr>
        <p:spPr>
          <a:xfrm>
            <a:off x="667512" y="408736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1280160" y="4032504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Timeline and next steps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1280160" y="4306824"/>
            <a:ext cx="6949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list date to closing day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475945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ABOUT ME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8229600" y="47594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310896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[Agent Name]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502920" y="85953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[Two-sentence positioning statement: who you serve in this market and what you are known for.]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02920" y="1554480"/>
            <a:ext cx="260604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67512" y="1719072"/>
            <a:ext cx="227685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5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[X]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667512" y="2542032"/>
            <a:ext cx="22768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and closed listings, last 12 months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64408" y="1554480"/>
            <a:ext cx="260604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429000" y="1719072"/>
            <a:ext cx="227685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5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[X] days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3429000" y="2542032"/>
            <a:ext cx="22768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days on market vs [Y] area average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025896" y="1554480"/>
            <a:ext cx="260604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190488" y="1719072"/>
            <a:ext cx="227685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5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[XX]%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6190488" y="2542032"/>
            <a:ext cx="22768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list-to-sale price ratio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02920" y="3383280"/>
            <a:ext cx="8138160" cy="1051560"/>
          </a:xfrm>
          <a:prstGeom prst="rect">
            <a:avLst/>
          </a:prstGeom>
          <a:solidFill>
            <a:srgbClr val="FFF1F1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3584448"/>
            <a:ext cx="7680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1A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matters:  </a:t>
            </a:r>
            <a:pPr indent="0" marL="0">
              <a:buNone/>
            </a:pPr>
            <a:r>
              <a:rPr lang="en-US" sz="12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three numbers are the ones a seller should ask every agent for. They show how my listings are priced, how fast they move, and how close to asking they close.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475945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MY BROKERAGE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8229600" y="47594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310896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team behind your sale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502920" y="85953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[Brokerage] — replace each block with your office's real numbers.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02920" y="1463040"/>
            <a:ext cx="26060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02920" y="1463040"/>
            <a:ext cx="2606040" cy="109728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9" name="Text 7"/>
          <p:cNvSpPr/>
          <p:nvPr/>
        </p:nvSpPr>
        <p:spPr>
          <a:xfrm>
            <a:off x="685800" y="1755648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Network reach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85800" y="2331720"/>
            <a:ext cx="22402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[X] agents across [Y] offices, with buyer demand shared the day your listing goes live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64408" y="1463040"/>
            <a:ext cx="26060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64408" y="1463040"/>
            <a:ext cx="2606040" cy="109728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13" name="Text 11"/>
          <p:cNvSpPr/>
          <p:nvPr/>
        </p:nvSpPr>
        <p:spPr>
          <a:xfrm>
            <a:off x="3447288" y="1755648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Local market share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447288" y="2331720"/>
            <a:ext cx="22402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[X]% of closed sides in [Market] last year — more matched buyers, fewer days on market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025896" y="1463040"/>
            <a:ext cx="26060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025896" y="1463040"/>
            <a:ext cx="2606040" cy="109728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17" name="Text 15"/>
          <p:cNvSpPr/>
          <p:nvPr/>
        </p:nvSpPr>
        <p:spPr>
          <a:xfrm>
            <a:off x="6208776" y="1755648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Tools your listing gets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208776" y="2331720"/>
            <a:ext cx="22402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 photography, listing video in three formats, single-property page, syndication to every major portal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475945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8229600" y="47594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310896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Where [Neighborhood] stands today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502920" y="85953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numbers set the context for everything that follows.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02920" y="1554480"/>
            <a:ext cx="2606040" cy="1691640"/>
          </a:xfrm>
          <a:prstGeom prst="rect">
            <a:avLst/>
          </a:prstGeom>
          <a:solidFill>
            <a:srgbClr val="1B1A16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67512" y="1719072"/>
            <a:ext cx="2276856" cy="8458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[X.X]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667512" y="2679192"/>
            <a:ext cx="22768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8D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of inventory — under 4 favors sellers, over 6 favors buyers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64408" y="1554480"/>
            <a:ext cx="2606040" cy="1691640"/>
          </a:xfrm>
          <a:prstGeom prst="rect">
            <a:avLst/>
          </a:prstGeom>
          <a:solidFill>
            <a:srgbClr val="1B1A16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429000" y="1719072"/>
            <a:ext cx="2276856" cy="8458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$[XXX]K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3429000" y="2679192"/>
            <a:ext cx="22768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8D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 sale price, trailing 90 days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025896" y="1554480"/>
            <a:ext cx="2606040" cy="1691640"/>
          </a:xfrm>
          <a:prstGeom prst="rect">
            <a:avLst/>
          </a:prstGeom>
          <a:solidFill>
            <a:srgbClr val="1B1A16"/>
          </a:solidFill>
          <a:ln w="12700">
            <a:solidFill>
              <a:srgbClr val="E5E1DA"/>
            </a:solidFill>
            <a:prstDash val="solid"/>
          </a:ln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190488" y="1719072"/>
            <a:ext cx="2276856" cy="8458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[XX]%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6190488" y="2679192"/>
            <a:ext cx="22768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8D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Absorption rate — share of inventory selling each month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02920" y="361188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8C88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[MLS / board report], pulled [date]. I update these numbers the week of every listing appointment.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475945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8229600" y="47594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06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310896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Closed comparables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502920" y="85953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buyers actually paid in the last 90 days. Replace placeholder rows with comps from your MLS.</a:t>
            </a:r>
            <a:endParaRPr lang="en-US" sz="125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325880"/>
          <a:ext cx="81381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234440"/>
                <a:gridCol w="1143000"/>
                <a:gridCol w="1325880"/>
                <a:gridCol w="1234440"/>
                <a:gridCol w="822960"/>
              </a:tblGrid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Address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Beds/Baths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Sq ft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Sold date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Price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$/sq ft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[123 Example St]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[4/2]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[2,150]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[—]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$[XXX,XXX]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[456 Sample Ave]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[3/2]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[1,890]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[—]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$[XXX,XXX]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[789 Placeholder Dr]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[4/3]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[2,300]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[—]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$[XXX,XXX]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i="1" dirty="0">
                          <a:solidFill>
                            <a:srgbClr val="8C887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[Add rows as needed]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</a:tr>
            </a:tbl>
          </a:graphicData>
        </a:graphic>
      </p:graphicFrame>
      <p:sp>
        <p:nvSpPr>
          <p:cNvPr id="8" name="Shape 5"/>
          <p:cNvSpPr/>
          <p:nvPr/>
        </p:nvSpPr>
        <p:spPr>
          <a:xfrm>
            <a:off x="502920" y="3611880"/>
            <a:ext cx="8138160" cy="777240"/>
          </a:xfrm>
          <a:prstGeom prst="rect">
            <a:avLst/>
          </a:prstGeom>
          <a:solidFill>
            <a:srgbClr val="F2EFE9"/>
          </a:solidFill>
          <a:ln/>
        </p:spPr>
      </p:sp>
      <p:sp>
        <p:nvSpPr>
          <p:cNvPr id="9" name="Text 6"/>
          <p:cNvSpPr/>
          <p:nvPr/>
        </p:nvSpPr>
        <p:spPr>
          <a:xfrm>
            <a:off x="704088" y="3767328"/>
            <a:ext cx="77358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1A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Talking point:  </a:t>
            </a:r>
            <a:pPr indent="0" marL="0">
              <a:buNone/>
            </a:pPr>
            <a:r>
              <a:rPr lang="en-US" sz="11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anchor on the two comps most similar to this home and name the specific differences (lot, condition, updates) that move value up or down.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475945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8229600" y="47594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07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310896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Active competition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502920" y="85953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 buyer sees alongside your home this week. Replace placeholder rows with comps from your MLS.</a:t>
            </a:r>
            <a:endParaRPr lang="en-US" sz="125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325880"/>
          <a:ext cx="81381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234440"/>
                <a:gridCol w="1143000"/>
                <a:gridCol w="1325880"/>
                <a:gridCol w="1234440"/>
                <a:gridCol w="822960"/>
              </a:tblGrid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Address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Beds/Baths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Sq ft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Days on mkt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Price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$/sq ft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[123 Example St]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[4/2]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[2,150]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[—]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$[XXX,XXX]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[456 Sample Ave]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[3/2]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[1,890]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[—]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$[XXX,XXX]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[789 Placeholder Dr]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[4/3]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[2,300]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[—]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$[XXX,XXX]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i="1" dirty="0">
                          <a:solidFill>
                            <a:srgbClr val="8C887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[Add rows as needed]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</a:tr>
            </a:tbl>
          </a:graphicData>
        </a:graphic>
      </p:graphicFrame>
      <p:sp>
        <p:nvSpPr>
          <p:cNvPr id="8" name="Shape 5"/>
          <p:cNvSpPr/>
          <p:nvPr/>
        </p:nvSpPr>
        <p:spPr>
          <a:xfrm>
            <a:off x="502920" y="3611880"/>
            <a:ext cx="8138160" cy="777240"/>
          </a:xfrm>
          <a:prstGeom prst="rect">
            <a:avLst/>
          </a:prstGeom>
          <a:solidFill>
            <a:srgbClr val="F2EFE9"/>
          </a:solidFill>
          <a:ln/>
        </p:spPr>
      </p:sp>
      <p:sp>
        <p:nvSpPr>
          <p:cNvPr id="9" name="Text 6"/>
          <p:cNvSpPr/>
          <p:nvPr/>
        </p:nvSpPr>
        <p:spPr>
          <a:xfrm>
            <a:off x="704088" y="3767328"/>
            <a:ext cx="77358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1A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Talking point:  </a:t>
            </a:r>
            <a:pPr indent="0" marL="0">
              <a:buNone/>
            </a:pPr>
            <a:r>
              <a:rPr lang="en-US" sz="11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buyers tour your home and these listings the same weekend. Position against the strongest active, not the weakest.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475945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8229600" y="47594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08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310896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Expired and withdrawn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502920" y="85953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overpricing cost these sellers. Replace placeholder rows with comps from your MLS.</a:t>
            </a:r>
            <a:endParaRPr lang="en-US" sz="125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325880"/>
          <a:ext cx="81381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234440"/>
                <a:gridCol w="1143000"/>
                <a:gridCol w="1325880"/>
                <a:gridCol w="1234440"/>
                <a:gridCol w="822960"/>
              </a:tblGrid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Address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Beds/Baths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Sq ft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Days listed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Price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$/sq ft</a:t>
                      </a:r>
                      <a:endParaRPr lang="en-US" sz="10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A16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[123 Example St]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[4/2]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[2,150]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[—]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$[XXX,XXX]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[456 Sample Ave]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[3/2]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[1,890]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[—]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$[XXX,XXX]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9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[789 Placeholder Dr]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[4/3]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[2,300]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[—]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$[XXX,XXX]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5753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$[XXX]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i="1" dirty="0">
                          <a:solidFill>
                            <a:srgbClr val="8C887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[Add rows as needed]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1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AF8"/>
                    </a:solidFill>
                  </a:tcPr>
                </a:tc>
              </a:tr>
            </a:tbl>
          </a:graphicData>
        </a:graphic>
      </p:graphicFrame>
      <p:sp>
        <p:nvSpPr>
          <p:cNvPr id="8" name="Shape 5"/>
          <p:cNvSpPr/>
          <p:nvPr/>
        </p:nvSpPr>
        <p:spPr>
          <a:xfrm>
            <a:off x="502920" y="3611880"/>
            <a:ext cx="8138160" cy="777240"/>
          </a:xfrm>
          <a:prstGeom prst="rect">
            <a:avLst/>
          </a:prstGeom>
          <a:solidFill>
            <a:srgbClr val="F2EFE9"/>
          </a:solidFill>
          <a:ln/>
        </p:spPr>
      </p:sp>
      <p:sp>
        <p:nvSpPr>
          <p:cNvPr id="9" name="Text 6"/>
          <p:cNvSpPr/>
          <p:nvPr/>
        </p:nvSpPr>
        <p:spPr>
          <a:xfrm>
            <a:off x="704088" y="3767328"/>
            <a:ext cx="77358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1A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Talking point:  </a:t>
            </a:r>
            <a:pPr indent="0" marL="0">
              <a:buNone/>
            </a:pPr>
            <a:r>
              <a:rPr lang="en-US" sz="11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expired started above the closed-comp range. The market repriced them with silence.</a:t>
            </a:r>
            <a:endParaRPr lang="en-US" sz="11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475945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PRICING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8229600" y="47594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C887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09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310896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1A1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My pricing recommendation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502920" y="85953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Stated as a range, supported by three comps. Then we decide together.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02920" y="1463040"/>
            <a:ext cx="3931920" cy="2651760"/>
          </a:xfrm>
          <a:prstGeom prst="rect">
            <a:avLst/>
          </a:prstGeom>
          <a:solidFill>
            <a:srgbClr val="1B1A16"/>
          </a:solidFill>
          <a:ln/>
          <a:effectLst>
            <a:outerShdw sx="100000" sy="100000" kx="0" ky="0" algn="bl" rotWithShape="0" blurRad="127000" dist="38100" dir="8100000">
              <a:srgbClr val="141210">
                <a:alpha val="14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731520" y="173736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FF5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RECOMMENDED RANGE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31520" y="2057400"/>
            <a:ext cx="3474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$[XXX,XXX]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 $[XXX,XXX]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731520" y="333756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8D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at $[XXX,XXX] to position inside the strongest buyer-search band.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800600" y="1463040"/>
            <a:ext cx="384048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800600" y="1463040"/>
            <a:ext cx="73152" cy="77724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13" name="Text 11"/>
          <p:cNvSpPr/>
          <p:nvPr/>
        </p:nvSpPr>
        <p:spPr>
          <a:xfrm>
            <a:off x="4983480" y="1572768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1A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[123 Example St]</a:t>
            </a:r>
            <a:endParaRPr lang="en-US" sz="1150" dirty="0"/>
          </a:p>
          <a:p>
            <a:pPr indent="0" marL="0">
              <a:buNone/>
            </a:pPr>
            <a:r>
              <a:rPr lang="en-US" sz="10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 at $[XXX,XXX] — [one-line similarity]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800600" y="2377440"/>
            <a:ext cx="384048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800600" y="2377440"/>
            <a:ext cx="73152" cy="77724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16" name="Text 14"/>
          <p:cNvSpPr/>
          <p:nvPr/>
        </p:nvSpPr>
        <p:spPr>
          <a:xfrm>
            <a:off x="4983480" y="2487168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1A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[456 Sample Ave]</a:t>
            </a:r>
            <a:endParaRPr lang="en-US" sz="1150" dirty="0"/>
          </a:p>
          <a:p>
            <a:pPr indent="0" marL="0">
              <a:buNone/>
            </a:pPr>
            <a:r>
              <a:rPr lang="en-US" sz="10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 at $[XXX,XXX] — [one-line similarity]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800600" y="3291840"/>
            <a:ext cx="384048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1D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800600" y="3291840"/>
            <a:ext cx="73152" cy="777240"/>
          </a:xfrm>
          <a:prstGeom prst="rect">
            <a:avLst/>
          </a:prstGeom>
          <a:solidFill>
            <a:srgbClr val="FF5A5F"/>
          </a:solidFill>
          <a:ln/>
        </p:spPr>
      </p:sp>
      <p:sp>
        <p:nvSpPr>
          <p:cNvPr id="19" name="Text 17"/>
          <p:cNvSpPr/>
          <p:nvPr/>
        </p:nvSpPr>
        <p:spPr>
          <a:xfrm>
            <a:off x="4983480" y="3401568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1A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[789 Placeholder Dr]</a:t>
            </a:r>
            <a:endParaRPr lang="en-US" sz="1150" dirty="0"/>
          </a:p>
          <a:p>
            <a:pPr indent="0" marL="0">
              <a:buNone/>
            </a:pPr>
            <a:r>
              <a:rPr lang="en-US" sz="1050" dirty="0">
                <a:solidFill>
                  <a:srgbClr val="5753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expired at $[XXX,XXX] — [the overpricing lesson]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Listing Presentation</dc:title>
  <dc:subject>PptxGenJS Presentation</dc:subject>
  <dc:creator>PropFade</dc:creator>
  <cp:lastModifiedBy>PropFade</cp:lastModifiedBy>
  <cp:revision>1</cp:revision>
  <dcterms:created xsi:type="dcterms:W3CDTF">2026-06-11T08:20:08Z</dcterms:created>
  <dcterms:modified xsi:type="dcterms:W3CDTF">2026-06-11T08:20:08Z</dcterms:modified>
</cp:coreProperties>
</file>